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fitlearning:Dropbox:Possible%20Research%20Participants:ACBS%202012%20data%20D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fitlearning:Dropbox:Possible%20Research%20Participants:ACBS%202012%20data%20D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fitlearning:Dropbox:Possible%20Research%20Participants:ACBS%202012%20data%20D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fitlearning:Dropbox:Possible%20Research%20Participants:ACBS%202012%20data%20D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Sheet1!$J$2:$J$3</c:f>
              <c:strCache>
                <c:ptCount val="1"/>
                <c:pt idx="0">
                  <c:v>Oral Reading CBM Fluency</c:v>
                </c:pt>
              </c:strCache>
            </c:strRef>
          </c:tx>
          <c:marker>
            <c:symbol val="none"/>
          </c:marker>
          <c:cat>
            <c:strRef>
              <c:f>Sheet1!$H$4:$H$5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Sheet1!$J$4:$J$5</c:f>
              <c:numCache>
                <c:formatCode>General</c:formatCode>
                <c:ptCount val="2"/>
                <c:pt idx="0">
                  <c:v>89.94736842105263</c:v>
                </c:pt>
                <c:pt idx="1">
                  <c:v>116.8333333333333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Sheet1!$L$2:$L$3</c:f>
              <c:strCache>
                <c:ptCount val="1"/>
                <c:pt idx="0">
                  <c:v>Narrative Comp ?s Fluency</c:v>
                </c:pt>
              </c:strCache>
            </c:strRef>
          </c:tx>
          <c:marker>
            <c:symbol val="none"/>
          </c:marker>
          <c:cat>
            <c:strRef>
              <c:f>Sheet1!$H$4:$H$5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Sheet1!$L$4:$L$5</c:f>
              <c:numCache>
                <c:formatCode>General</c:formatCode>
                <c:ptCount val="2"/>
                <c:pt idx="0">
                  <c:v>4.9000000000000004</c:v>
                </c:pt>
                <c:pt idx="1">
                  <c:v>6.666666666666667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612288"/>
        <c:axId val="69613824"/>
      </c:lineChart>
      <c:lineChart>
        <c:grouping val="standard"/>
        <c:varyColors val="0"/>
        <c:ser>
          <c:idx val="0"/>
          <c:order val="0"/>
          <c:tx>
            <c:strRef>
              <c:f>Sheet1!$I$2:$I$3</c:f>
              <c:strCache>
                <c:ptCount val="1"/>
                <c:pt idx="0">
                  <c:v>Oral Reading CBM Accuracy</c:v>
                </c:pt>
              </c:strCache>
            </c:strRef>
          </c:tx>
          <c:marker>
            <c:symbol val="none"/>
          </c:marker>
          <c:cat>
            <c:strRef>
              <c:f>Sheet1!$H$4:$H$5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Sheet1!$I$4:$I$5</c:f>
              <c:numCache>
                <c:formatCode>0%</c:formatCode>
                <c:ptCount val="2"/>
                <c:pt idx="0">
                  <c:v>0.87842105263157899</c:v>
                </c:pt>
                <c:pt idx="1">
                  <c:v>0.97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Sheet1!$K$2:$K$3</c:f>
              <c:strCache>
                <c:ptCount val="1"/>
                <c:pt idx="0">
                  <c:v>Narrative Comp ?s Accuracy</c:v>
                </c:pt>
              </c:strCache>
            </c:strRef>
          </c:tx>
          <c:marker>
            <c:symbol val="none"/>
          </c:marker>
          <c:cat>
            <c:strRef>
              <c:f>Sheet1!$H$4:$H$5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Sheet1!$K$4:$K$5</c:f>
              <c:numCache>
                <c:formatCode>0%</c:formatCode>
                <c:ptCount val="2"/>
                <c:pt idx="0">
                  <c:v>0.74850000000000005</c:v>
                </c:pt>
                <c:pt idx="1">
                  <c:v>0.91368421052631599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621248"/>
        <c:axId val="69619712"/>
      </c:lineChart>
      <c:catAx>
        <c:axId val="69612288"/>
        <c:scaling>
          <c:orientation val="minMax"/>
        </c:scaling>
        <c:delete val="0"/>
        <c:axPos val="b"/>
        <c:majorTickMark val="out"/>
        <c:minorTickMark val="none"/>
        <c:tickLblPos val="nextTo"/>
        <c:crossAx val="69613824"/>
        <c:crosses val="autoZero"/>
        <c:auto val="1"/>
        <c:lblAlgn val="ctr"/>
        <c:lblOffset val="100"/>
        <c:noMultiLvlLbl val="0"/>
      </c:catAx>
      <c:valAx>
        <c:axId val="69613824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crossAx val="69612288"/>
        <c:crosses val="autoZero"/>
        <c:crossBetween val="between"/>
      </c:valAx>
      <c:valAx>
        <c:axId val="69619712"/>
        <c:scaling>
          <c:orientation val="minMax"/>
          <c:max val="1"/>
          <c:min val="0"/>
        </c:scaling>
        <c:delete val="0"/>
        <c:axPos val="r"/>
        <c:numFmt formatCode="0%" sourceLinked="1"/>
        <c:majorTickMark val="out"/>
        <c:minorTickMark val="none"/>
        <c:tickLblPos val="nextTo"/>
        <c:crossAx val="69621248"/>
        <c:crosses val="max"/>
        <c:crossBetween val="between"/>
      </c:valAx>
      <c:catAx>
        <c:axId val="69621248"/>
        <c:scaling>
          <c:orientation val="minMax"/>
        </c:scaling>
        <c:delete val="1"/>
        <c:axPos val="b"/>
        <c:majorTickMark val="out"/>
        <c:minorTickMark val="none"/>
        <c:tickLblPos val="nextTo"/>
        <c:crossAx val="69619712"/>
        <c:crosses val="autoZero"/>
        <c:auto val="1"/>
        <c:lblAlgn val="ctr"/>
        <c:lblOffset val="100"/>
        <c:noMultiLvlLbl val="0"/>
      </c:cat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Sheet1!$J$7:$J$8</c:f>
              <c:strCache>
                <c:ptCount val="1"/>
                <c:pt idx="0">
                  <c:v>Oral Reading CBM Fluency</c:v>
                </c:pt>
              </c:strCache>
            </c:strRef>
          </c:tx>
          <c:marker>
            <c:symbol val="none"/>
          </c:marker>
          <c:cat>
            <c:strRef>
              <c:f>Sheet1!$H$9:$H$10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Sheet1!$J$9:$J$10</c:f>
              <c:numCache>
                <c:formatCode>General</c:formatCode>
                <c:ptCount val="2"/>
                <c:pt idx="0">
                  <c:v>91.454545454545453</c:v>
                </c:pt>
                <c:pt idx="1">
                  <c:v>120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Sheet1!$L$7:$L$8</c:f>
              <c:strCache>
                <c:ptCount val="1"/>
                <c:pt idx="0">
                  <c:v>Expository Comp ?s Fluency</c:v>
                </c:pt>
              </c:strCache>
            </c:strRef>
          </c:tx>
          <c:marker>
            <c:symbol val="none"/>
          </c:marker>
          <c:cat>
            <c:strRef>
              <c:f>Sheet1!$H$9:$H$10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Sheet1!$L$9:$L$10</c:f>
              <c:numCache>
                <c:formatCode>General</c:formatCode>
                <c:ptCount val="2"/>
                <c:pt idx="0">
                  <c:v>4</c:v>
                </c:pt>
                <c:pt idx="1">
                  <c:v>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640960"/>
        <c:axId val="69642496"/>
      </c:lineChart>
      <c:lineChart>
        <c:grouping val="standard"/>
        <c:varyColors val="0"/>
        <c:ser>
          <c:idx val="0"/>
          <c:order val="0"/>
          <c:tx>
            <c:strRef>
              <c:f>Sheet1!$I$7:$I$8</c:f>
              <c:strCache>
                <c:ptCount val="1"/>
                <c:pt idx="0">
                  <c:v>Oral Reading CBM Accuracy</c:v>
                </c:pt>
              </c:strCache>
            </c:strRef>
          </c:tx>
          <c:marker>
            <c:symbol val="none"/>
          </c:marker>
          <c:cat>
            <c:strRef>
              <c:f>Sheet1!$H$9:$H$10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Sheet1!$I$9:$I$10</c:f>
              <c:numCache>
                <c:formatCode>0%</c:formatCode>
                <c:ptCount val="2"/>
                <c:pt idx="0">
                  <c:v>0.87090909090909097</c:v>
                </c:pt>
                <c:pt idx="1">
                  <c:v>0.96727272727272695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Sheet1!$K$7:$K$8</c:f>
              <c:strCache>
                <c:ptCount val="1"/>
                <c:pt idx="0">
                  <c:v>Expository Comp ?s Accuracy</c:v>
                </c:pt>
              </c:strCache>
            </c:strRef>
          </c:tx>
          <c:marker>
            <c:symbol val="none"/>
          </c:marker>
          <c:cat>
            <c:strRef>
              <c:f>Sheet1!$H$9:$H$10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Sheet1!$K$9:$K$10</c:f>
              <c:numCache>
                <c:formatCode>0%</c:formatCode>
                <c:ptCount val="2"/>
                <c:pt idx="0">
                  <c:v>0.6</c:v>
                </c:pt>
                <c:pt idx="1">
                  <c:v>0.78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654016"/>
        <c:axId val="69652480"/>
      </c:lineChart>
      <c:catAx>
        <c:axId val="69640960"/>
        <c:scaling>
          <c:orientation val="minMax"/>
        </c:scaling>
        <c:delete val="0"/>
        <c:axPos val="b"/>
        <c:majorTickMark val="out"/>
        <c:minorTickMark val="none"/>
        <c:tickLblPos val="nextTo"/>
        <c:crossAx val="69642496"/>
        <c:crosses val="autoZero"/>
        <c:auto val="1"/>
        <c:lblAlgn val="ctr"/>
        <c:lblOffset val="100"/>
        <c:noMultiLvlLbl val="0"/>
      </c:catAx>
      <c:valAx>
        <c:axId val="696424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69640960"/>
        <c:crosses val="autoZero"/>
        <c:crossBetween val="between"/>
      </c:valAx>
      <c:valAx>
        <c:axId val="69652480"/>
        <c:scaling>
          <c:orientation val="minMax"/>
          <c:max val="1"/>
        </c:scaling>
        <c:delete val="0"/>
        <c:axPos val="r"/>
        <c:numFmt formatCode="0%" sourceLinked="1"/>
        <c:majorTickMark val="out"/>
        <c:minorTickMark val="none"/>
        <c:tickLblPos val="nextTo"/>
        <c:crossAx val="69654016"/>
        <c:crosses val="max"/>
        <c:crossBetween val="between"/>
      </c:valAx>
      <c:catAx>
        <c:axId val="69654016"/>
        <c:scaling>
          <c:orientation val="minMax"/>
        </c:scaling>
        <c:delete val="1"/>
        <c:axPos val="b"/>
        <c:majorTickMark val="out"/>
        <c:minorTickMark val="none"/>
        <c:tickLblPos val="nextTo"/>
        <c:crossAx val="69652480"/>
        <c:crosses val="autoZero"/>
        <c:auto val="1"/>
        <c:lblAlgn val="ctr"/>
        <c:lblOffset val="100"/>
        <c:noMultiLvlLbl val="0"/>
      </c:cat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/>
            </a:pPr>
            <a:r>
              <a:rPr lang="en-US" sz="1000" b="0"/>
              <a:t>CBM Fluency (Y1), CBM Accuracy (Y2), QRI Accuracy </a:t>
            </a:r>
          </a:p>
        </c:rich>
      </c:tx>
      <c:layout>
        <c:manualLayout>
          <c:xMode val="edge"/>
          <c:yMode val="edge"/>
          <c:x val="0.111786295821269"/>
          <c:y val="2.850163780221269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8649296253508503E-2"/>
          <c:y val="4.6610169491525397E-2"/>
          <c:w val="0.54680525517172796"/>
          <c:h val="0.81662785266248505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Sheet1!$V$19</c:f>
              <c:strCache>
                <c:ptCount val="1"/>
                <c:pt idx="0">
                  <c:v>Oral Reading CBM Fluency</c:v>
                </c:pt>
              </c:strCache>
            </c:strRef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dispRSqr val="1"/>
            <c:dispEq val="0"/>
            <c:trendlineLbl>
              <c:layout>
                <c:manualLayout>
                  <c:x val="-0.17931124234470699"/>
                  <c:y val="0.26973680373286701"/>
                </c:manualLayout>
              </c:layout>
              <c:numFmt formatCode="General" sourceLinked="0"/>
            </c:trendlineLbl>
          </c:trendline>
          <c:xVal>
            <c:numRef>
              <c:f>Sheet1!$W$18:$BH$18</c:f>
              <c:numCache>
                <c:formatCode>0%</c:formatCode>
                <c:ptCount val="38"/>
                <c:pt idx="0">
                  <c:v>0.75</c:v>
                </c:pt>
                <c:pt idx="1">
                  <c:v>0.83</c:v>
                </c:pt>
                <c:pt idx="2">
                  <c:v>0.67</c:v>
                </c:pt>
                <c:pt idx="4">
                  <c:v>1</c:v>
                </c:pt>
                <c:pt idx="5">
                  <c:v>0.83</c:v>
                </c:pt>
                <c:pt idx="6">
                  <c:v>0.5</c:v>
                </c:pt>
                <c:pt idx="9">
                  <c:v>0.87</c:v>
                </c:pt>
                <c:pt idx="10">
                  <c:v>0.88</c:v>
                </c:pt>
                <c:pt idx="11">
                  <c:v>0.88</c:v>
                </c:pt>
                <c:pt idx="12">
                  <c:v>0.8</c:v>
                </c:pt>
                <c:pt idx="14">
                  <c:v>1</c:v>
                </c:pt>
                <c:pt idx="15">
                  <c:v>0.8</c:v>
                </c:pt>
                <c:pt idx="16">
                  <c:v>0.1</c:v>
                </c:pt>
                <c:pt idx="17">
                  <c:v>0.6</c:v>
                </c:pt>
                <c:pt idx="18">
                  <c:v>1</c:v>
                </c:pt>
                <c:pt idx="19">
                  <c:v>0.88</c:v>
                </c:pt>
                <c:pt idx="20">
                  <c:v>0.83</c:v>
                </c:pt>
                <c:pt idx="21">
                  <c:v>1</c:v>
                </c:pt>
                <c:pt idx="22">
                  <c:v>0.83</c:v>
                </c:pt>
                <c:pt idx="23">
                  <c:v>0.75</c:v>
                </c:pt>
                <c:pt idx="24">
                  <c:v>1</c:v>
                </c:pt>
                <c:pt idx="25">
                  <c:v>0.88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0.9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0.88</c:v>
                </c:pt>
              </c:numCache>
            </c:numRef>
          </c:xVal>
          <c:yVal>
            <c:numRef>
              <c:f>Sheet1!$W$19:$BH$19</c:f>
              <c:numCache>
                <c:formatCode>General</c:formatCode>
                <c:ptCount val="38"/>
                <c:pt idx="0">
                  <c:v>101</c:v>
                </c:pt>
                <c:pt idx="1">
                  <c:v>73</c:v>
                </c:pt>
                <c:pt idx="2">
                  <c:v>30</c:v>
                </c:pt>
                <c:pt idx="4">
                  <c:v>128</c:v>
                </c:pt>
                <c:pt idx="5">
                  <c:v>62</c:v>
                </c:pt>
                <c:pt idx="6">
                  <c:v>86</c:v>
                </c:pt>
                <c:pt idx="9">
                  <c:v>95</c:v>
                </c:pt>
                <c:pt idx="10">
                  <c:v>180</c:v>
                </c:pt>
                <c:pt idx="11">
                  <c:v>114</c:v>
                </c:pt>
                <c:pt idx="12">
                  <c:v>137</c:v>
                </c:pt>
                <c:pt idx="14">
                  <c:v>144</c:v>
                </c:pt>
                <c:pt idx="15">
                  <c:v>73</c:v>
                </c:pt>
                <c:pt idx="16">
                  <c:v>30</c:v>
                </c:pt>
                <c:pt idx="17">
                  <c:v>59</c:v>
                </c:pt>
                <c:pt idx="18">
                  <c:v>96</c:v>
                </c:pt>
                <c:pt idx="19">
                  <c:v>130</c:v>
                </c:pt>
                <c:pt idx="20">
                  <c:v>80</c:v>
                </c:pt>
                <c:pt idx="21">
                  <c:v>85</c:v>
                </c:pt>
                <c:pt idx="22">
                  <c:v>28</c:v>
                </c:pt>
                <c:pt idx="23">
                  <c:v>144</c:v>
                </c:pt>
                <c:pt idx="24">
                  <c:v>128</c:v>
                </c:pt>
                <c:pt idx="25">
                  <c:v>80</c:v>
                </c:pt>
                <c:pt idx="28">
                  <c:v>119</c:v>
                </c:pt>
                <c:pt idx="29">
                  <c:v>231</c:v>
                </c:pt>
                <c:pt idx="30">
                  <c:v>146</c:v>
                </c:pt>
                <c:pt idx="31">
                  <c:v>149</c:v>
                </c:pt>
                <c:pt idx="34">
                  <c:v>87</c:v>
                </c:pt>
                <c:pt idx="35">
                  <c:v>85</c:v>
                </c:pt>
                <c:pt idx="36">
                  <c:v>98</c:v>
                </c:pt>
                <c:pt idx="37">
                  <c:v>107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1056000"/>
        <c:axId val="71074560"/>
      </c:scatterChart>
      <c:scatterChart>
        <c:scatterStyle val="lineMarker"/>
        <c:varyColors val="0"/>
        <c:ser>
          <c:idx val="1"/>
          <c:order val="1"/>
          <c:tx>
            <c:strRef>
              <c:f>Sheet1!$V$20</c:f>
              <c:strCache>
                <c:ptCount val="1"/>
                <c:pt idx="0">
                  <c:v>Oral Reading CBM Accuracy</c:v>
                </c:pt>
              </c:strCache>
            </c:strRef>
          </c:tx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</a:ln>
            </c:spPr>
            <c:trendlineType val="linear"/>
            <c:dispRSqr val="1"/>
            <c:dispEq val="0"/>
            <c:trendlineLbl>
              <c:layout>
                <c:manualLayout>
                  <c:x val="-0.18792104111985999"/>
                  <c:y val="5.4798046077573603E-2"/>
                </c:manualLayout>
              </c:layout>
              <c:numFmt formatCode="General" sourceLinked="0"/>
            </c:trendlineLbl>
          </c:trendline>
          <c:xVal>
            <c:numRef>
              <c:f>Sheet1!$W$18:$BH$18</c:f>
              <c:numCache>
                <c:formatCode>0%</c:formatCode>
                <c:ptCount val="38"/>
                <c:pt idx="0">
                  <c:v>0.75</c:v>
                </c:pt>
                <c:pt idx="1">
                  <c:v>0.83</c:v>
                </c:pt>
                <c:pt idx="2">
                  <c:v>0.67</c:v>
                </c:pt>
                <c:pt idx="4">
                  <c:v>1</c:v>
                </c:pt>
                <c:pt idx="5">
                  <c:v>0.83</c:v>
                </c:pt>
                <c:pt idx="6">
                  <c:v>0.5</c:v>
                </c:pt>
                <c:pt idx="9">
                  <c:v>0.87</c:v>
                </c:pt>
                <c:pt idx="10">
                  <c:v>0.88</c:v>
                </c:pt>
                <c:pt idx="11">
                  <c:v>0.88</c:v>
                </c:pt>
                <c:pt idx="12">
                  <c:v>0.8</c:v>
                </c:pt>
                <c:pt idx="14">
                  <c:v>1</c:v>
                </c:pt>
                <c:pt idx="15">
                  <c:v>0.8</c:v>
                </c:pt>
                <c:pt idx="16">
                  <c:v>0.1</c:v>
                </c:pt>
                <c:pt idx="17">
                  <c:v>0.6</c:v>
                </c:pt>
                <c:pt idx="18">
                  <c:v>1</c:v>
                </c:pt>
                <c:pt idx="19">
                  <c:v>0.88</c:v>
                </c:pt>
                <c:pt idx="20">
                  <c:v>0.83</c:v>
                </c:pt>
                <c:pt idx="21">
                  <c:v>1</c:v>
                </c:pt>
                <c:pt idx="22">
                  <c:v>0.83</c:v>
                </c:pt>
                <c:pt idx="23">
                  <c:v>0.75</c:v>
                </c:pt>
                <c:pt idx="24">
                  <c:v>1</c:v>
                </c:pt>
                <c:pt idx="25">
                  <c:v>0.88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0.9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0.88</c:v>
                </c:pt>
              </c:numCache>
            </c:numRef>
          </c:xVal>
          <c:yVal>
            <c:numRef>
              <c:f>Sheet1!$W$20:$BH$20</c:f>
              <c:numCache>
                <c:formatCode>0%</c:formatCode>
                <c:ptCount val="38"/>
                <c:pt idx="0">
                  <c:v>0.94</c:v>
                </c:pt>
                <c:pt idx="1">
                  <c:v>0.94</c:v>
                </c:pt>
                <c:pt idx="2">
                  <c:v>0.91</c:v>
                </c:pt>
                <c:pt idx="4">
                  <c:v>1</c:v>
                </c:pt>
                <c:pt idx="5">
                  <c:v>0.95</c:v>
                </c:pt>
                <c:pt idx="6">
                  <c:v>0.97</c:v>
                </c:pt>
                <c:pt idx="9">
                  <c:v>0.92</c:v>
                </c:pt>
                <c:pt idx="10">
                  <c:v>0.99</c:v>
                </c:pt>
                <c:pt idx="11">
                  <c:v>0.99</c:v>
                </c:pt>
                <c:pt idx="12">
                  <c:v>0.97</c:v>
                </c:pt>
                <c:pt idx="14">
                  <c:v>0.99</c:v>
                </c:pt>
                <c:pt idx="15">
                  <c:v>0.88</c:v>
                </c:pt>
                <c:pt idx="16">
                  <c:v>0.91</c:v>
                </c:pt>
                <c:pt idx="17">
                  <c:v>0.97</c:v>
                </c:pt>
                <c:pt idx="18">
                  <c:v>0.96</c:v>
                </c:pt>
                <c:pt idx="19">
                  <c:v>0.98</c:v>
                </c:pt>
                <c:pt idx="20">
                  <c:v>0.93</c:v>
                </c:pt>
                <c:pt idx="21">
                  <c:v>1</c:v>
                </c:pt>
                <c:pt idx="22">
                  <c:v>0.82</c:v>
                </c:pt>
                <c:pt idx="23">
                  <c:v>1</c:v>
                </c:pt>
                <c:pt idx="24">
                  <c:v>0.99</c:v>
                </c:pt>
                <c:pt idx="25">
                  <c:v>0.97</c:v>
                </c:pt>
                <c:pt idx="28">
                  <c:v>0.97</c:v>
                </c:pt>
                <c:pt idx="29">
                  <c:v>1</c:v>
                </c:pt>
                <c:pt idx="30">
                  <c:v>1</c:v>
                </c:pt>
                <c:pt idx="31">
                  <c:v>0.98</c:v>
                </c:pt>
                <c:pt idx="34">
                  <c:v>0.92</c:v>
                </c:pt>
                <c:pt idx="35">
                  <c:v>1</c:v>
                </c:pt>
                <c:pt idx="36">
                  <c:v>0.97</c:v>
                </c:pt>
                <c:pt idx="37">
                  <c:v>0.98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1078656"/>
        <c:axId val="71076480"/>
      </c:scatterChart>
      <c:valAx>
        <c:axId val="710560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00" b="0"/>
                </a:pPr>
                <a:r>
                  <a:rPr lang="en-US" sz="900" b="0"/>
                  <a:t>QRI Narrative Comp. ? Accuracy</a:t>
                </a:r>
              </a:p>
            </c:rich>
          </c:tx>
          <c:layout>
            <c:manualLayout>
              <c:xMode val="edge"/>
              <c:yMode val="edge"/>
              <c:x val="0.214558593368501"/>
              <c:y val="0.94381105690420897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crossAx val="71074560"/>
        <c:crosses val="autoZero"/>
        <c:crossBetween val="midCat"/>
      </c:valAx>
      <c:valAx>
        <c:axId val="7107456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900" b="0"/>
                </a:pPr>
                <a:r>
                  <a:rPr lang="en-US" sz="900" b="0"/>
                  <a:t>Reading Fluency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71056000"/>
        <c:crosses val="autoZero"/>
        <c:crossBetween val="midCat"/>
      </c:valAx>
      <c:valAx>
        <c:axId val="71076480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 sz="900" b="0"/>
                </a:pPr>
                <a:r>
                  <a:rPr lang="en-US" sz="900" b="0"/>
                  <a:t>Reading Accuracy</a:t>
                </a:r>
              </a:p>
            </c:rich>
          </c:tx>
          <c:layout>
            <c:manualLayout>
              <c:xMode val="edge"/>
              <c:yMode val="edge"/>
              <c:x val="0.71467424775625699"/>
              <c:y val="0.296125284094643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crossAx val="71078656"/>
        <c:crosses val="max"/>
        <c:crossBetween val="midCat"/>
      </c:valAx>
      <c:valAx>
        <c:axId val="7107865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71076480"/>
        <c:crosses val="autoZero"/>
        <c:crossBetween val="midCat"/>
      </c:valAx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74802192921418398"/>
          <c:y val="0.197097321391072"/>
          <c:w val="0.230460310256631"/>
          <c:h val="0.3658120912851989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tx>
            <c:strRef>
              <c:f>Sheet1!$V$30</c:f>
              <c:strCache>
                <c:ptCount val="1"/>
                <c:pt idx="0">
                  <c:v>Describe - FFC</c:v>
                </c:pt>
              </c:strCache>
            </c:strRef>
          </c:tx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</a:ln>
            </c:spPr>
            <c:trendlineType val="linear"/>
            <c:dispRSqr val="1"/>
            <c:dispEq val="0"/>
            <c:trendlineLbl>
              <c:layout>
                <c:manualLayout>
                  <c:x val="7.01643142436012E-2"/>
                  <c:y val="3.7999343750042901E-2"/>
                </c:manualLayout>
              </c:layout>
              <c:numFmt formatCode="General" sourceLinked="0"/>
            </c:trendlineLbl>
          </c:trendline>
          <c:xVal>
            <c:numRef>
              <c:f>Sheet1!$W$28:$BH$28</c:f>
              <c:numCache>
                <c:formatCode>0%</c:formatCode>
                <c:ptCount val="38"/>
                <c:pt idx="0">
                  <c:v>0.75</c:v>
                </c:pt>
                <c:pt idx="1">
                  <c:v>0.83</c:v>
                </c:pt>
                <c:pt idx="2">
                  <c:v>0.67</c:v>
                </c:pt>
                <c:pt idx="4">
                  <c:v>1</c:v>
                </c:pt>
                <c:pt idx="5">
                  <c:v>0.83</c:v>
                </c:pt>
                <c:pt idx="6">
                  <c:v>0.5</c:v>
                </c:pt>
                <c:pt idx="9">
                  <c:v>0.87</c:v>
                </c:pt>
                <c:pt idx="10">
                  <c:v>0.88</c:v>
                </c:pt>
                <c:pt idx="11">
                  <c:v>0.88</c:v>
                </c:pt>
                <c:pt idx="12">
                  <c:v>0.8</c:v>
                </c:pt>
                <c:pt idx="14">
                  <c:v>1</c:v>
                </c:pt>
                <c:pt idx="15">
                  <c:v>0.8</c:v>
                </c:pt>
                <c:pt idx="16">
                  <c:v>0.1</c:v>
                </c:pt>
                <c:pt idx="17">
                  <c:v>0.6</c:v>
                </c:pt>
                <c:pt idx="18">
                  <c:v>1</c:v>
                </c:pt>
                <c:pt idx="19">
                  <c:v>0.88</c:v>
                </c:pt>
                <c:pt idx="20">
                  <c:v>0.83</c:v>
                </c:pt>
                <c:pt idx="21">
                  <c:v>1</c:v>
                </c:pt>
                <c:pt idx="22">
                  <c:v>0.83</c:v>
                </c:pt>
                <c:pt idx="23">
                  <c:v>0.75</c:v>
                </c:pt>
                <c:pt idx="24">
                  <c:v>1</c:v>
                </c:pt>
                <c:pt idx="25">
                  <c:v>0.88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0.9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0.88</c:v>
                </c:pt>
              </c:numCache>
            </c:numRef>
          </c:xVal>
          <c:yVal>
            <c:numRef>
              <c:f>Sheet1!$W$30:$BH$30</c:f>
              <c:numCache>
                <c:formatCode>General</c:formatCode>
                <c:ptCount val="38"/>
                <c:pt idx="1">
                  <c:v>22</c:v>
                </c:pt>
                <c:pt idx="6">
                  <c:v>19</c:v>
                </c:pt>
                <c:pt idx="7">
                  <c:v>9</c:v>
                </c:pt>
                <c:pt idx="8">
                  <c:v>9</c:v>
                </c:pt>
                <c:pt idx="13">
                  <c:v>24</c:v>
                </c:pt>
                <c:pt idx="14">
                  <c:v>25</c:v>
                </c:pt>
                <c:pt idx="15">
                  <c:v>21</c:v>
                </c:pt>
                <c:pt idx="16">
                  <c:v>17</c:v>
                </c:pt>
                <c:pt idx="20">
                  <c:v>35</c:v>
                </c:pt>
                <c:pt idx="25">
                  <c:v>24</c:v>
                </c:pt>
                <c:pt idx="26">
                  <c:v>15</c:v>
                </c:pt>
                <c:pt idx="27">
                  <c:v>26</c:v>
                </c:pt>
                <c:pt idx="32">
                  <c:v>34</c:v>
                </c:pt>
                <c:pt idx="33">
                  <c:v>14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Sheet1!$V$31</c:f>
              <c:strCache>
                <c:ptCount val="1"/>
                <c:pt idx="0">
                  <c:v>Relate 2 items -Sim DC</c:v>
                </c:pt>
              </c:strCache>
            </c:strRef>
          </c:tx>
          <c:spPr>
            <a:ln w="28575">
              <a:noFill/>
            </a:ln>
          </c:spPr>
          <c:trendline>
            <c:spPr>
              <a:ln>
                <a:solidFill>
                  <a:schemeClr val="accent3"/>
                </a:solidFill>
              </a:ln>
            </c:spPr>
            <c:trendlineType val="linear"/>
            <c:dispRSqr val="1"/>
            <c:dispEq val="0"/>
            <c:trendlineLbl>
              <c:layout>
                <c:manualLayout>
                  <c:x val="0.111913430299794"/>
                  <c:y val="8.5623686870836407E-3"/>
                </c:manualLayout>
              </c:layout>
              <c:numFmt formatCode="General" sourceLinked="0"/>
            </c:trendlineLbl>
          </c:trendline>
          <c:xVal>
            <c:numRef>
              <c:f>Sheet1!$W$28:$BH$28</c:f>
              <c:numCache>
                <c:formatCode>0%</c:formatCode>
                <c:ptCount val="38"/>
                <c:pt idx="0">
                  <c:v>0.75</c:v>
                </c:pt>
                <c:pt idx="1">
                  <c:v>0.83</c:v>
                </c:pt>
                <c:pt idx="2">
                  <c:v>0.67</c:v>
                </c:pt>
                <c:pt idx="4">
                  <c:v>1</c:v>
                </c:pt>
                <c:pt idx="5">
                  <c:v>0.83</c:v>
                </c:pt>
                <c:pt idx="6">
                  <c:v>0.5</c:v>
                </c:pt>
                <c:pt idx="9">
                  <c:v>0.87</c:v>
                </c:pt>
                <c:pt idx="10">
                  <c:v>0.88</c:v>
                </c:pt>
                <c:pt idx="11">
                  <c:v>0.88</c:v>
                </c:pt>
                <c:pt idx="12">
                  <c:v>0.8</c:v>
                </c:pt>
                <c:pt idx="14">
                  <c:v>1</c:v>
                </c:pt>
                <c:pt idx="15">
                  <c:v>0.8</c:v>
                </c:pt>
                <c:pt idx="16">
                  <c:v>0.1</c:v>
                </c:pt>
                <c:pt idx="17">
                  <c:v>0.6</c:v>
                </c:pt>
                <c:pt idx="18">
                  <c:v>1</c:v>
                </c:pt>
                <c:pt idx="19">
                  <c:v>0.88</c:v>
                </c:pt>
                <c:pt idx="20">
                  <c:v>0.83</c:v>
                </c:pt>
                <c:pt idx="21">
                  <c:v>1</c:v>
                </c:pt>
                <c:pt idx="22">
                  <c:v>0.83</c:v>
                </c:pt>
                <c:pt idx="23">
                  <c:v>0.75</c:v>
                </c:pt>
                <c:pt idx="24">
                  <c:v>1</c:v>
                </c:pt>
                <c:pt idx="25">
                  <c:v>0.88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0.9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0.88</c:v>
                </c:pt>
              </c:numCache>
            </c:numRef>
          </c:xVal>
          <c:yVal>
            <c:numRef>
              <c:f>Sheet1!$W$31:$BH$31</c:f>
              <c:numCache>
                <c:formatCode>General</c:formatCode>
                <c:ptCount val="38"/>
                <c:pt idx="1">
                  <c:v>17</c:v>
                </c:pt>
                <c:pt idx="6">
                  <c:v>17</c:v>
                </c:pt>
                <c:pt idx="7">
                  <c:v>3</c:v>
                </c:pt>
                <c:pt idx="8">
                  <c:v>3</c:v>
                </c:pt>
                <c:pt idx="13">
                  <c:v>6</c:v>
                </c:pt>
                <c:pt idx="14">
                  <c:v>8</c:v>
                </c:pt>
                <c:pt idx="15">
                  <c:v>8</c:v>
                </c:pt>
                <c:pt idx="16">
                  <c:v>5</c:v>
                </c:pt>
                <c:pt idx="20">
                  <c:v>20</c:v>
                </c:pt>
                <c:pt idx="25">
                  <c:v>26</c:v>
                </c:pt>
                <c:pt idx="26">
                  <c:v>13</c:v>
                </c:pt>
                <c:pt idx="27">
                  <c:v>8</c:v>
                </c:pt>
                <c:pt idx="32">
                  <c:v>16</c:v>
                </c:pt>
                <c:pt idx="33">
                  <c:v>13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1151616"/>
        <c:axId val="71153536"/>
      </c:scatterChart>
      <c:scatterChart>
        <c:scatterStyle val="lineMarker"/>
        <c:varyColors val="0"/>
        <c:ser>
          <c:idx val="0"/>
          <c:order val="2"/>
          <c:tx>
            <c:strRef>
              <c:f>Sheet1!$V$32</c:f>
              <c:strCache>
                <c:ptCount val="1"/>
                <c:pt idx="0">
                  <c:v>Relational Flexibility Accuracy</c:v>
                </c:pt>
              </c:strCache>
            </c:strRef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dispRSqr val="1"/>
            <c:dispEq val="0"/>
            <c:trendlineLbl>
              <c:layout>
                <c:manualLayout>
                  <c:x val="1.9548858196349401E-2"/>
                  <c:y val="-2.3350188065494999E-2"/>
                </c:manualLayout>
              </c:layout>
              <c:numFmt formatCode="General" sourceLinked="0"/>
            </c:trendlineLbl>
          </c:trendline>
          <c:xVal>
            <c:numRef>
              <c:f>Sheet1!$W$28:$BH$28</c:f>
              <c:numCache>
                <c:formatCode>0%</c:formatCode>
                <c:ptCount val="38"/>
                <c:pt idx="0">
                  <c:v>0.75</c:v>
                </c:pt>
                <c:pt idx="1">
                  <c:v>0.83</c:v>
                </c:pt>
                <c:pt idx="2">
                  <c:v>0.67</c:v>
                </c:pt>
                <c:pt idx="4">
                  <c:v>1</c:v>
                </c:pt>
                <c:pt idx="5">
                  <c:v>0.83</c:v>
                </c:pt>
                <c:pt idx="6">
                  <c:v>0.5</c:v>
                </c:pt>
                <c:pt idx="9">
                  <c:v>0.87</c:v>
                </c:pt>
                <c:pt idx="10">
                  <c:v>0.88</c:v>
                </c:pt>
                <c:pt idx="11">
                  <c:v>0.88</c:v>
                </c:pt>
                <c:pt idx="12">
                  <c:v>0.8</c:v>
                </c:pt>
                <c:pt idx="14">
                  <c:v>1</c:v>
                </c:pt>
                <c:pt idx="15">
                  <c:v>0.8</c:v>
                </c:pt>
                <c:pt idx="16">
                  <c:v>0.1</c:v>
                </c:pt>
                <c:pt idx="17">
                  <c:v>0.6</c:v>
                </c:pt>
                <c:pt idx="18">
                  <c:v>1</c:v>
                </c:pt>
                <c:pt idx="19">
                  <c:v>0.88</c:v>
                </c:pt>
                <c:pt idx="20">
                  <c:v>0.83</c:v>
                </c:pt>
                <c:pt idx="21">
                  <c:v>1</c:v>
                </c:pt>
                <c:pt idx="22">
                  <c:v>0.83</c:v>
                </c:pt>
                <c:pt idx="23">
                  <c:v>0.75</c:v>
                </c:pt>
                <c:pt idx="24">
                  <c:v>1</c:v>
                </c:pt>
                <c:pt idx="25">
                  <c:v>0.88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0.9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0.88</c:v>
                </c:pt>
              </c:numCache>
            </c:numRef>
          </c:xVal>
          <c:yVal>
            <c:numRef>
              <c:f>Sheet1!$W$32:$BH$32</c:f>
              <c:numCache>
                <c:formatCode>0%</c:formatCode>
                <c:ptCount val="38"/>
                <c:pt idx="1">
                  <c:v>0.8</c:v>
                </c:pt>
                <c:pt idx="7">
                  <c:v>0.67</c:v>
                </c:pt>
                <c:pt idx="13">
                  <c:v>1</c:v>
                </c:pt>
                <c:pt idx="15">
                  <c:v>0.4</c:v>
                </c:pt>
                <c:pt idx="17">
                  <c:v>0.73</c:v>
                </c:pt>
                <c:pt idx="20">
                  <c:v>0.86</c:v>
                </c:pt>
                <c:pt idx="26">
                  <c:v>0.75</c:v>
                </c:pt>
                <c:pt idx="32">
                  <c:v>0.92</c:v>
                </c:pt>
                <c:pt idx="34">
                  <c:v>0.89</c:v>
                </c:pt>
                <c:pt idx="36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1157632"/>
        <c:axId val="71155712"/>
      </c:scatterChart>
      <c:valAx>
        <c:axId val="711516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QRI</a:t>
                </a:r>
                <a:r>
                  <a:rPr lang="en-US" baseline="0" dirty="0" smtClean="0"/>
                  <a:t> Narrative Comp. ? Accuracy</a:t>
                </a:r>
                <a:endParaRPr lang="en-US" dirty="0"/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71153536"/>
        <c:crosses val="autoZero"/>
        <c:crossBetween val="midCat"/>
      </c:valAx>
      <c:valAx>
        <c:axId val="7115353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Fluency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71151616"/>
        <c:crosses val="autoZero"/>
        <c:crossBetween val="midCat"/>
      </c:valAx>
      <c:valAx>
        <c:axId val="71155712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Accuracy </a:t>
                </a:r>
                <a:r>
                  <a:rPr lang="en-US" baseline="0" dirty="0" smtClean="0"/>
                  <a:t> - % Correct</a:t>
                </a:r>
                <a:endParaRPr lang="en-US" dirty="0"/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71157632"/>
        <c:crosses val="max"/>
        <c:crossBetween val="midCat"/>
      </c:valAx>
      <c:valAx>
        <c:axId val="7115763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71155712"/>
        <c:crosses val="autoZero"/>
        <c:crossBetween val="midCat"/>
      </c:valAx>
    </c:plotArea>
    <c:legend>
      <c:legendPos val="r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>
                <a:effectLst/>
              </a:rPr>
              <a:t>Direct Assessment of Relational </a:t>
            </a:r>
            <a:r>
              <a:rPr lang="en-US" sz="4000" dirty="0" err="1">
                <a:effectLst/>
              </a:rPr>
              <a:t>Operants</a:t>
            </a:r>
            <a:r>
              <a:rPr lang="en-US" sz="4000" dirty="0">
                <a:effectLst/>
              </a:rPr>
              <a:t> to Inform Reading Comprehension Interventions.</a:t>
            </a:r>
            <a:br>
              <a:rPr lang="en-US" sz="4000" dirty="0">
                <a:effectLst/>
              </a:rPr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effectLst/>
              </a:rPr>
              <a:t>William D. Newsome, Kendra Brooks Rickard</a:t>
            </a:r>
            <a:r>
              <a:rPr lang="en-US" dirty="0" smtClean="0">
                <a:effectLst/>
              </a:rPr>
              <a:t>, </a:t>
            </a:r>
            <a:r>
              <a:rPr lang="en-US" dirty="0">
                <a:effectLst/>
              </a:rPr>
              <a:t>Kimberly Nix </a:t>
            </a:r>
            <a:r>
              <a:rPr lang="en-US" dirty="0" err="1">
                <a:effectLst/>
              </a:rPr>
              <a:t>Berens</a:t>
            </a:r>
            <a:r>
              <a:rPr lang="en-US" dirty="0">
                <a:effectLst/>
              </a:rPr>
              <a:t> and Nicholas M. </a:t>
            </a:r>
            <a:r>
              <a:rPr lang="en-US" dirty="0" err="1">
                <a:effectLst/>
              </a:rPr>
              <a:t>Berens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7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Reading Performance </a:t>
            </a:r>
            <a:br>
              <a:rPr lang="en-US" dirty="0" smtClean="0"/>
            </a:br>
            <a:r>
              <a:rPr lang="en-US" dirty="0" smtClean="0"/>
              <a:t>&amp; QRI Accuracy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5609942"/>
              </p:ext>
            </p:extLst>
          </p:nvPr>
        </p:nvGraphicFramePr>
        <p:xfrm>
          <a:off x="926844" y="1698948"/>
          <a:ext cx="7529769" cy="4333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24155" y="6332786"/>
            <a:ext cx="986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N=15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67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FFC, Similarity, Rel. Flexibility &amp; QRI Accuracy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24155" y="6332786"/>
            <a:ext cx="986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N=15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7003991"/>
              </p:ext>
            </p:extLst>
          </p:nvPr>
        </p:nvGraphicFramePr>
        <p:xfrm>
          <a:off x="1124155" y="1801914"/>
          <a:ext cx="7527345" cy="4370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18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Utility 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eading fluency and relational fluency both matter for reading comprehension</a:t>
            </a:r>
          </a:p>
          <a:p>
            <a:r>
              <a:rPr lang="en-US" dirty="0" smtClean="0"/>
              <a:t>Standard tests offer a molar view of reading comprehension</a:t>
            </a:r>
          </a:p>
          <a:p>
            <a:pPr lvl="1"/>
            <a:r>
              <a:rPr lang="en-US" dirty="0" smtClean="0"/>
              <a:t>No more is useful in most school settings</a:t>
            </a:r>
          </a:p>
          <a:p>
            <a:r>
              <a:rPr lang="en-US" dirty="0" smtClean="0"/>
              <a:t>Direct assessment of component skills aids design of maximally effective and efficient curriculum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16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effectLst/>
              </a:rPr>
              <a:t>A </a:t>
            </a:r>
            <a:r>
              <a:rPr lang="en-US" dirty="0">
                <a:effectLst/>
              </a:rPr>
              <a:t>student’s ability to comprehend what he/she reads is evidenced by effective action with respect to textual stimuli.  Common tests of reading comprehension include questions about a reading passage that require the student to summarize and recall explicit details or infer new details beyond those explicitly provided. </a:t>
            </a:r>
            <a:r>
              <a:rPr lang="en-US" dirty="0" smtClean="0">
                <a:effectLst/>
              </a:rPr>
              <a:t>In </a:t>
            </a:r>
            <a:r>
              <a:rPr lang="en-US" dirty="0">
                <a:effectLst/>
              </a:rPr>
              <a:t>this data-based presentation we will demonstrate how the treatment-utility of reading comprehension assessments may be improved via direct measurement of the component skills, such as isolated relational </a:t>
            </a:r>
            <a:r>
              <a:rPr lang="en-US" dirty="0" err="1">
                <a:effectLst/>
              </a:rPr>
              <a:t>operants</a:t>
            </a:r>
            <a:r>
              <a:rPr lang="en-US" dirty="0">
                <a:effectLst/>
              </a:rPr>
              <a:t> or phonemic decoding skills, involved in a broader reading comprehension repertoire.  In short, direct observation of critical component skills allows for more efficient and effective interventions.  Methods for component skill measurement and learning profile analysis are discussed.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75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Measurement of Reading Comprehension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A student’s ability to comprehend what he/she reads is evidenced by effective action with respect to </a:t>
            </a:r>
            <a:r>
              <a:rPr lang="en-US" dirty="0" smtClean="0">
                <a:effectLst/>
              </a:rPr>
              <a:t>textual stimuli</a:t>
            </a:r>
          </a:p>
          <a:p>
            <a:pPr lvl="1"/>
            <a:r>
              <a:rPr lang="en-US" dirty="0" smtClean="0"/>
              <a:t>Based on Skinner, 1957, p. 277</a:t>
            </a:r>
          </a:p>
          <a:p>
            <a:r>
              <a:rPr lang="en-US" dirty="0">
                <a:effectLst/>
              </a:rPr>
              <a:t>Common tests of reading comprehension include questions about a reading passage </a:t>
            </a:r>
            <a:endParaRPr lang="en-US" dirty="0" smtClean="0">
              <a:effectLst/>
            </a:endParaRPr>
          </a:p>
          <a:p>
            <a:pPr lvl="1"/>
            <a:r>
              <a:rPr lang="en-US" dirty="0">
                <a:effectLst/>
              </a:rPr>
              <a:t>S</a:t>
            </a:r>
            <a:r>
              <a:rPr lang="en-US" dirty="0" smtClean="0">
                <a:effectLst/>
              </a:rPr>
              <a:t>ummarize </a:t>
            </a:r>
            <a:r>
              <a:rPr lang="en-US" dirty="0">
                <a:effectLst/>
              </a:rPr>
              <a:t>and recall explicit </a:t>
            </a:r>
            <a:r>
              <a:rPr lang="en-US" dirty="0" smtClean="0">
                <a:effectLst/>
              </a:rPr>
              <a:t>details </a:t>
            </a:r>
          </a:p>
          <a:p>
            <a:pPr lvl="1"/>
            <a:r>
              <a:rPr lang="en-US" dirty="0" smtClean="0">
                <a:effectLst/>
              </a:rPr>
              <a:t>Infer </a:t>
            </a:r>
            <a:r>
              <a:rPr lang="en-US" dirty="0">
                <a:effectLst/>
              </a:rPr>
              <a:t>new details beyond those explicitly </a:t>
            </a:r>
            <a:r>
              <a:rPr lang="en-US" dirty="0" smtClean="0">
                <a:effectLst/>
              </a:rPr>
              <a:t>provided</a:t>
            </a:r>
          </a:p>
        </p:txBody>
      </p:sp>
    </p:spTree>
    <p:extLst>
      <p:ext uri="{BB962C8B-B14F-4D97-AF65-F5344CB8AC3E}">
        <p14:creationId xmlns:p14="http://schemas.microsoft.com/office/powerpoint/2010/main" val="307732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Why was the bear sad at the beginning of the story?</a:t>
            </a:r>
          </a:p>
          <a:p>
            <a:pPr lvl="1"/>
            <a:r>
              <a:rPr lang="en-US" i="1" dirty="0" smtClean="0"/>
              <a:t>Explicit: </a:t>
            </a:r>
            <a:r>
              <a:rPr lang="en-US" dirty="0" smtClean="0"/>
              <a:t>because he didn’t have anyone to play with</a:t>
            </a:r>
          </a:p>
          <a:p>
            <a:r>
              <a:rPr lang="en-US" dirty="0"/>
              <a:t>3</a:t>
            </a:r>
            <a:r>
              <a:rPr lang="en-US" dirty="0" smtClean="0"/>
              <a:t>. What was the bear doing as he sat by a river?</a:t>
            </a:r>
          </a:p>
          <a:p>
            <a:pPr lvl="1"/>
            <a:r>
              <a:rPr lang="en-US" i="1" dirty="0" smtClean="0"/>
              <a:t>Explicit: </a:t>
            </a:r>
            <a:r>
              <a:rPr lang="en-US" dirty="0" smtClean="0"/>
              <a:t>Playing music</a:t>
            </a:r>
          </a:p>
          <a:p>
            <a:r>
              <a:rPr lang="en-US" dirty="0" smtClean="0"/>
              <a:t>2. Why did the father think that the bear could find a friend just  by being himself?</a:t>
            </a:r>
          </a:p>
          <a:p>
            <a:pPr lvl="1"/>
            <a:r>
              <a:rPr lang="en-US" i="1" dirty="0" smtClean="0"/>
              <a:t>Implicit:</a:t>
            </a:r>
            <a:r>
              <a:rPr lang="en-US" dirty="0" smtClean="0"/>
              <a:t> the bear was nice and being nice makes friends</a:t>
            </a:r>
            <a:endParaRPr lang="en-US" i="1" dirty="0" smtClean="0"/>
          </a:p>
          <a:p>
            <a:r>
              <a:rPr lang="en-US" dirty="0" smtClean="0"/>
              <a:t>6. Why did the bear and the rabbit become friends?</a:t>
            </a:r>
          </a:p>
          <a:p>
            <a:pPr lvl="1"/>
            <a:r>
              <a:rPr lang="en-US" i="1" dirty="0" smtClean="0"/>
              <a:t>Implicit</a:t>
            </a:r>
            <a:r>
              <a:rPr lang="en-US" dirty="0" smtClean="0"/>
              <a:t>: because of their love of music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0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Measurement of Reading Comprehension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These assessments can say something important about where learners are, but </a:t>
            </a:r>
            <a:r>
              <a:rPr lang="en-US" dirty="0" smtClean="0">
                <a:effectLst/>
              </a:rPr>
              <a:t>say little </a:t>
            </a:r>
            <a:r>
              <a:rPr lang="en-US" dirty="0">
                <a:effectLst/>
              </a:rPr>
              <a:t>about where to </a:t>
            </a:r>
            <a:r>
              <a:rPr lang="en-US" dirty="0" smtClean="0">
                <a:effectLst/>
              </a:rPr>
              <a:t>go</a:t>
            </a:r>
          </a:p>
          <a:p>
            <a:r>
              <a:rPr lang="en-US" dirty="0" smtClean="0">
                <a:effectLst/>
              </a:rPr>
              <a:t>This is the level of performance where comprehension problems present themselves</a:t>
            </a:r>
          </a:p>
          <a:p>
            <a:r>
              <a:rPr lang="en-US" dirty="0" smtClean="0">
                <a:effectLst/>
              </a:rPr>
              <a:t>Many component repertoires must come together at once to be successful at this level</a:t>
            </a:r>
          </a:p>
          <a:p>
            <a:r>
              <a:rPr lang="en-US" dirty="0" smtClean="0">
                <a:effectLst/>
              </a:rPr>
              <a:t>Our assessments and treatment put laser focus on these critical components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69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Critical Components of Reading Comprehension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Fluent Reading</a:t>
            </a:r>
          </a:p>
          <a:p>
            <a:pPr lvl="1"/>
            <a:r>
              <a:rPr lang="en-US" dirty="0" smtClean="0"/>
              <a:t>Deficits in reading fluency are the most common attribute of learners with low reading comprehension</a:t>
            </a:r>
          </a:p>
          <a:p>
            <a:pPr lvl="2"/>
            <a:r>
              <a:rPr lang="en-US" dirty="0" smtClean="0"/>
              <a:t>Reading 30 words/min</a:t>
            </a:r>
          </a:p>
          <a:p>
            <a:r>
              <a:rPr lang="en-US" dirty="0" smtClean="0"/>
              <a:t>Measurement of the components of fluent reading </a:t>
            </a:r>
          </a:p>
          <a:p>
            <a:pPr lvl="1"/>
            <a:r>
              <a:rPr lang="en-US" dirty="0" smtClean="0"/>
              <a:t>Our reading assessment includes direct measurement of fluency and accuracy of 80+ component skills in addition to reading comprehension tests</a:t>
            </a:r>
          </a:p>
          <a:p>
            <a:pPr lvl="1"/>
            <a:r>
              <a:rPr lang="en-US" dirty="0" smtClean="0"/>
              <a:t>Pinpoint curriculum</a:t>
            </a:r>
          </a:p>
          <a:p>
            <a:pPr marL="685800" lvl="2" indent="0">
              <a:buNone/>
            </a:pPr>
            <a:endParaRPr lang="en-US" dirty="0" smtClean="0"/>
          </a:p>
          <a:p>
            <a:pPr marL="33655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70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Critical Components of Reading Comprehension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Fluent Relating</a:t>
            </a:r>
          </a:p>
          <a:p>
            <a:pPr lvl="1"/>
            <a:r>
              <a:rPr lang="en-US" dirty="0"/>
              <a:t>The context for understanding a reading passage is only partially represented by the content of the passage itself</a:t>
            </a:r>
          </a:p>
          <a:p>
            <a:pPr lvl="1"/>
            <a:r>
              <a:rPr lang="en-US" dirty="0" smtClean="0"/>
              <a:t>The rest = A learning history rich with </a:t>
            </a:r>
            <a:r>
              <a:rPr lang="en-US" dirty="0" err="1" smtClean="0"/>
              <a:t>languaging</a:t>
            </a:r>
            <a:r>
              <a:rPr lang="en-US" dirty="0" smtClean="0"/>
              <a:t>, AARR</a:t>
            </a:r>
          </a:p>
          <a:p>
            <a:pPr lvl="1"/>
            <a:r>
              <a:rPr lang="en-US" dirty="0" smtClean="0"/>
              <a:t>Relational deficits sometimes accompany slow reading</a:t>
            </a:r>
          </a:p>
          <a:p>
            <a:pPr lvl="2"/>
            <a:r>
              <a:rPr lang="en-US" dirty="0" smtClean="0"/>
              <a:t>Relational deficits make learning to read difficult</a:t>
            </a:r>
          </a:p>
          <a:p>
            <a:r>
              <a:rPr lang="en-US" dirty="0" smtClean="0"/>
              <a:t>Fluency of relating can be measured too</a:t>
            </a:r>
          </a:p>
          <a:p>
            <a:pPr lvl="1"/>
            <a:r>
              <a:rPr lang="en-US" dirty="0" smtClean="0"/>
              <a:t>Assessment of 30+ relational </a:t>
            </a:r>
            <a:r>
              <a:rPr lang="en-US" dirty="0" err="1" smtClean="0"/>
              <a:t>operants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Coordination, distinction, hierarchy, ordinal position, </a:t>
            </a:r>
            <a:r>
              <a:rPr lang="en-US" dirty="0" err="1" smtClean="0"/>
              <a:t>deictics</a:t>
            </a:r>
            <a:r>
              <a:rPr lang="en-US" dirty="0" smtClean="0"/>
              <a:t>, chronology</a:t>
            </a:r>
          </a:p>
          <a:p>
            <a:pPr lvl="2"/>
            <a:r>
              <a:rPr lang="en-US" dirty="0" smtClean="0"/>
              <a:t>Concrete features, expanded features,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482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4565564" y="-8212"/>
            <a:ext cx="0" cy="68580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0" y="3424006"/>
            <a:ext cx="9144001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32809" y="26110"/>
            <a:ext cx="2317109" cy="377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 Rel. Fluency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82118" y="26110"/>
            <a:ext cx="2317109" cy="377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Rel. Fluency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-1152071" y="1448433"/>
            <a:ext cx="2765441" cy="369332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dirty="0" smtClean="0"/>
              <a:t>High Reading Fluency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-1178836" y="4775635"/>
            <a:ext cx="2765441" cy="369332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dirty="0" smtClean="0"/>
              <a:t>Low Reading Fluency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782118" y="1448433"/>
            <a:ext cx="2317109" cy="377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H</a:t>
            </a:r>
            <a:r>
              <a:rPr lang="en-US" dirty="0" smtClean="0">
                <a:solidFill>
                  <a:srgbClr val="FFFF00"/>
                </a:solidFill>
              </a:rPr>
              <a:t>igh Five!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32809" y="1218811"/>
            <a:ext cx="27633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Strong sight reading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Hyperlexia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(less common)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32809" y="4767423"/>
            <a:ext cx="2610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Reading and relational training simultaneously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32809" y="4143112"/>
            <a:ext cx="2317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Language enrichment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32809" y="5806526"/>
            <a:ext cx="2317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Unfortunately, a typical observation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82118" y="4143112"/>
            <a:ext cx="2317109" cy="377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Build reading fluency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82118" y="4775635"/>
            <a:ext cx="2317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Phonemic awareness and decoding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82118" y="5621860"/>
            <a:ext cx="2317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Common and quickly transformed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62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5" grpId="0"/>
      <p:bldP spid="26" grpId="0"/>
      <p:bldP spid="28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4032" y="-17161"/>
            <a:ext cx="5355848" cy="142987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Reading Fluency &amp; Comprehension Accuracy</a:t>
            </a:r>
            <a:endParaRPr lang="en-US" sz="28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7334077"/>
              </p:ext>
            </p:extLst>
          </p:nvPr>
        </p:nvGraphicFramePr>
        <p:xfrm>
          <a:off x="3621557" y="1236242"/>
          <a:ext cx="552244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3589101"/>
              </p:ext>
            </p:extLst>
          </p:nvPr>
        </p:nvGraphicFramePr>
        <p:xfrm>
          <a:off x="3621557" y="3979442"/>
          <a:ext cx="552244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76555" y="2205568"/>
            <a:ext cx="1819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QRI - Narrative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24155" y="5035098"/>
            <a:ext cx="1971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QRI - Expository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24155" y="6332786"/>
            <a:ext cx="986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N=15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70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832</TotalTime>
  <Words>641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Story</vt:lpstr>
      <vt:lpstr>Direct Assessment of Relational Operants to Inform Reading Comprehension Interventions. </vt:lpstr>
      <vt:lpstr>Abstract</vt:lpstr>
      <vt:lpstr>Measurement of Reading Comprehension</vt:lpstr>
      <vt:lpstr>QRI</vt:lpstr>
      <vt:lpstr>Measurement of Reading Comprehension</vt:lpstr>
      <vt:lpstr>Critical Components of Reading Comprehension</vt:lpstr>
      <vt:lpstr>Critical Components of Reading Comprehension</vt:lpstr>
      <vt:lpstr>PowerPoint Presentation</vt:lpstr>
      <vt:lpstr>Reading Fluency &amp; Comprehension Accuracy</vt:lpstr>
      <vt:lpstr>Reading Performance  &amp; QRI Accuracy</vt:lpstr>
      <vt:lpstr>FFC, Similarity, Rel. Flexibility &amp; QRI Accuracy</vt:lpstr>
      <vt:lpstr>Treatment Utility Gain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Assessment of Relational Operants to Inform Reading Comprehension Interventions.</dc:title>
  <dc:creator>Fit Learning</dc:creator>
  <cp:lastModifiedBy>Kate</cp:lastModifiedBy>
  <cp:revision>27</cp:revision>
  <dcterms:created xsi:type="dcterms:W3CDTF">2012-07-03T04:37:01Z</dcterms:created>
  <dcterms:modified xsi:type="dcterms:W3CDTF">2012-07-16T18:51:18Z</dcterms:modified>
</cp:coreProperties>
</file>